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5" r:id="rId19"/>
    <p:sldId id="276" r:id="rId20"/>
  </p:sldIdLst>
  <p:sldSz cx="9144000" cy="5143500" type="screen16x9"/>
  <p:notesSz cx="6858000" cy="9144000"/>
  <p:embeddedFontLst>
    <p:embeddedFont>
      <p:font typeface="Nuni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330" y="72"/>
      </p:cViewPr>
      <p:guideLst>
        <p:guide orient="horz" pos="215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16073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b90fc902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b90fc902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961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523a22da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523a22da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083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c5be2e35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c5be2e35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375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0077cfde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0077cfde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499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523a22da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523a22da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446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a085eba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a085eba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337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523a22da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523a22da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103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c5be2e3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c5be2e3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368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c5be2e3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c5be2e3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194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a9281d47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a9281d47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17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c5be2e3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c5be2e3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358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b90fc90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b90fc90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462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523a22da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523a22da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115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523a22da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523a22da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09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b896919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b896919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803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523a22da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523a22da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65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523a22da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523a22da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868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a085eba3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a085eba3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053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523a22da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523a22da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622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jp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8.png"/><Relationship Id="rId7" Type="http://schemas.openxmlformats.org/officeDocument/2006/relationships/hyperlink" Target="https://chat.whatsapp.com/I5pcd8zYyQHEodbgKW976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python.ladies.arequipa@gmail.com" TargetMode="External"/><Relationship Id="rId5" Type="http://schemas.openxmlformats.org/officeDocument/2006/relationships/hyperlink" Target="https://goo.gl/XD6yW6" TargetMode="External"/><Relationship Id="rId4" Type="http://schemas.openxmlformats.org/officeDocument/2006/relationships/hyperlink" Target="https://www.facebook.com/aqp.pyladies/info" TargetMode="External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jpg"/><Relationship Id="rId5" Type="http://schemas.openxmlformats.org/officeDocument/2006/relationships/image" Target="../media/image5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Ey3vZ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xpotron.edu.pe/pages/program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innnovacis.com/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www.loreal.pe/media/noticias-locales/premio-nacional-por-las-mujeres-en-la-ciencia-abre-la-convocatoria-para-su-edicion-2018-5968.htm?hootPostID=777341b1eb16e04df4dac21a69625ce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cienciactiva.gob.pe/images/documentos/convocatorias/movilizaciones/movilizaciones-pasantias-2018-3/Bases_Pasant%C3%ADas_Final_261118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ladies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600" y="1947538"/>
            <a:ext cx="6472850" cy="31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306" y="143698"/>
            <a:ext cx="1611425" cy="16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12" y="0"/>
            <a:ext cx="1742525" cy="1742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Proyección</a:t>
            </a:r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8427">
            <a:off x="106388" y="1490575"/>
            <a:ext cx="3352437" cy="9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373" y="141677"/>
            <a:ext cx="2185275" cy="19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050" y="2953750"/>
            <a:ext cx="1784150" cy="17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4138" y="3891113"/>
            <a:ext cx="2113803" cy="12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9851" y="1968601"/>
            <a:ext cx="1784150" cy="178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22475" y="2234488"/>
            <a:ext cx="1252375" cy="12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/>
          <p:nvPr/>
        </p:nvSpPr>
        <p:spPr>
          <a:xfrm>
            <a:off x="6613075" y="141675"/>
            <a:ext cx="2297121" cy="13646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741B47"/>
                </a:solidFill>
                <a:latin typeface="Pacifico"/>
              </a:rPr>
              <a:t>Talleres</a:t>
            </a:r>
            <a:br>
              <a:rPr b="0" i="0"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741B47"/>
                </a:solidFill>
                <a:latin typeface="Pacifico"/>
              </a:rPr>
            </a:br>
            <a:r>
              <a:rPr b="0" i="0"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741B47"/>
                </a:solidFill>
                <a:latin typeface="Pacifico"/>
              </a:rPr>
              <a:t> sociales</a:t>
            </a: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62225" y="2745476"/>
            <a:ext cx="2791308" cy="16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 rotWithShape="1">
          <a:blip r:embed="rId3">
            <a:alphaModFix/>
          </a:blip>
          <a:srcRect l="6273" t="14118" r="44250"/>
          <a:stretch/>
        </p:blipFill>
        <p:spPr>
          <a:xfrm>
            <a:off x="0" y="92250"/>
            <a:ext cx="9037403" cy="50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2997"/>
          <a:stretch/>
        </p:blipFill>
        <p:spPr>
          <a:xfrm>
            <a:off x="959582" y="50675"/>
            <a:ext cx="72248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275" y="0"/>
            <a:ext cx="4258825" cy="11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7875" y="3736013"/>
            <a:ext cx="998375" cy="13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8603" y="164421"/>
            <a:ext cx="776871" cy="10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700" y="2244078"/>
            <a:ext cx="1409150" cy="192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1924" y="1343076"/>
            <a:ext cx="1409150" cy="14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6325" y="1591250"/>
            <a:ext cx="1499600" cy="14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 rotWithShape="1">
          <a:blip r:embed="rId9">
            <a:alphaModFix/>
          </a:blip>
          <a:srcRect l="14140" t="16806" r="72009" b="49006"/>
          <a:stretch/>
        </p:blipFill>
        <p:spPr>
          <a:xfrm>
            <a:off x="516812" y="219887"/>
            <a:ext cx="1266402" cy="17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26363" y="3643900"/>
            <a:ext cx="3019524" cy="14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 rotWithShape="1">
          <a:blip r:embed="rId11">
            <a:alphaModFix/>
          </a:blip>
          <a:srcRect r="10128" b="18400"/>
          <a:stretch/>
        </p:blipFill>
        <p:spPr>
          <a:xfrm>
            <a:off x="4695475" y="3818750"/>
            <a:ext cx="1266425" cy="11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 rotWithShape="1">
          <a:blip r:embed="rId12">
            <a:alphaModFix/>
          </a:blip>
          <a:srcRect l="13709" t="18122" r="13292" b="17885"/>
          <a:stretch/>
        </p:blipFill>
        <p:spPr>
          <a:xfrm>
            <a:off x="2089988" y="1415800"/>
            <a:ext cx="2505180" cy="140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 rotWithShape="1">
          <a:blip r:embed="rId13">
            <a:alphaModFix/>
          </a:blip>
          <a:srcRect l="23606" t="2965" r="16631" b="8789"/>
          <a:stretch/>
        </p:blipFill>
        <p:spPr>
          <a:xfrm>
            <a:off x="3232275" y="3090850"/>
            <a:ext cx="1463200" cy="10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Comunidades Internacionales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343506"/>
            <a:ext cx="1519949" cy="2456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3826" y="1459538"/>
            <a:ext cx="1458750" cy="14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8838" y="1017713"/>
            <a:ext cx="1458750" cy="14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 rotWithShape="1">
          <a:blip r:embed="rId6">
            <a:alphaModFix/>
          </a:blip>
          <a:srcRect t="17019"/>
          <a:stretch/>
        </p:blipFill>
        <p:spPr>
          <a:xfrm>
            <a:off x="3652575" y="2996450"/>
            <a:ext cx="2159326" cy="179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4926" y="3360100"/>
            <a:ext cx="1519949" cy="151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5675" y="258575"/>
            <a:ext cx="2421351" cy="202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05673" y="2280050"/>
            <a:ext cx="2742540" cy="15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 rotWithShape="1">
          <a:blip r:embed="rId10">
            <a:alphaModFix/>
          </a:blip>
          <a:srcRect l="4332" t="11400" r="3679" b="14083"/>
          <a:stretch/>
        </p:blipFill>
        <p:spPr>
          <a:xfrm>
            <a:off x="6134449" y="4024350"/>
            <a:ext cx="2596727" cy="97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381500" y="3770148"/>
            <a:ext cx="2038350" cy="1373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6414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Capítulo PyLadies Arequipa:</a:t>
            </a:r>
            <a:endParaRPr dirty="0"/>
          </a:p>
        </p:txBody>
      </p:sp>
      <p:sp>
        <p:nvSpPr>
          <p:cNvPr id="198" name="Google Shape;198;p27"/>
          <p:cNvSpPr txBox="1">
            <a:spLocks noGrp="1"/>
          </p:cNvSpPr>
          <p:nvPr>
            <p:ph type="body" idx="1"/>
          </p:nvPr>
        </p:nvSpPr>
        <p:spPr>
          <a:xfrm>
            <a:off x="311700" y="1096038"/>
            <a:ext cx="6422475" cy="2723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Fanpage: </a:t>
            </a:r>
            <a:r>
              <a:rPr lang="es" u="sng" dirty="0">
                <a:solidFill>
                  <a:schemeClr val="hlink"/>
                </a:solidFill>
                <a:hlinkClick r:id="rId4"/>
              </a:rPr>
              <a:t>PyLadies Arequipa</a:t>
            </a:r>
            <a:r>
              <a:rPr lang="es" dirty="0"/>
              <a:t> </a:t>
            </a:r>
            <a:r>
              <a:rPr lang="es" dirty="0" smtClean="0"/>
              <a:t> </a:t>
            </a:r>
            <a:r>
              <a:rPr lang="es" u="sng" dirty="0">
                <a:solidFill>
                  <a:schemeClr val="hlink"/>
                </a:solidFill>
                <a:hlinkClick r:id="rId4"/>
              </a:rPr>
              <a:t>@</a:t>
            </a:r>
            <a:r>
              <a:rPr lang="es" u="sng" dirty="0" smtClean="0">
                <a:solidFill>
                  <a:schemeClr val="hlink"/>
                </a:solidFill>
                <a:hlinkClick r:id="rId4"/>
              </a:rPr>
              <a:t>aqp.pyladies</a:t>
            </a:r>
            <a:endParaRPr lang="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dirty="0"/>
              <a:t>Formulario para nuevas integrantes: </a:t>
            </a:r>
            <a:r>
              <a:rPr lang="es" u="sng" dirty="0">
                <a:solidFill>
                  <a:schemeClr val="hlink"/>
                </a:solidFill>
                <a:hlinkClick r:id="rId5"/>
              </a:rPr>
              <a:t>https://goo.gl/XD6yW6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Correo electrónico: </a:t>
            </a:r>
            <a:r>
              <a:rPr lang="es" u="sng" dirty="0">
                <a:solidFill>
                  <a:schemeClr val="hlink"/>
                </a:solidFill>
                <a:hlinkClick r:id="rId6"/>
              </a:rPr>
              <a:t>aqp@pyladies.com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dirty="0"/>
              <a:t> Whatsapp: </a:t>
            </a:r>
            <a:r>
              <a:rPr lang="es" u="sng" dirty="0">
                <a:solidFill>
                  <a:schemeClr val="hlink"/>
                </a:solidFill>
                <a:hlinkClick r:id="rId7"/>
              </a:rPr>
              <a:t>https://chat.whatsapp.com/I5pcd8zYyQHEodbgKW976m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6575" y="262401"/>
            <a:ext cx="2124075" cy="4600575"/>
          </a:xfrm>
          <a:prstGeom prst="rect">
            <a:avLst/>
          </a:prstGeom>
        </p:spPr>
      </p:pic>
      <p:pic>
        <p:nvPicPr>
          <p:cNvPr id="8" name="Google Shape;204;p28"/>
          <p:cNvPicPr preferRelativeResize="0"/>
          <p:nvPr/>
        </p:nvPicPr>
        <p:blipFill rotWithShape="1">
          <a:blip r:embed="rId9">
            <a:alphaModFix/>
          </a:blip>
          <a:srcRect l="8325" t="23400" r="23540" b="4465"/>
          <a:stretch/>
        </p:blipFill>
        <p:spPr>
          <a:xfrm>
            <a:off x="879965" y="3770148"/>
            <a:ext cx="1623798" cy="129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 l="8325" t="23400" r="23540" b="4465"/>
          <a:stretch/>
        </p:blipFill>
        <p:spPr>
          <a:xfrm>
            <a:off x="205002" y="1967300"/>
            <a:ext cx="3153251" cy="2370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/>
        </p:nvSpPr>
        <p:spPr>
          <a:xfrm>
            <a:off x="3540475" y="1041800"/>
            <a:ext cx="35352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CC4125"/>
                </a:solidFill>
              </a:rPr>
              <a:t>Gracias</a:t>
            </a:r>
            <a:endParaRPr sz="4800">
              <a:solidFill>
                <a:srgbClr val="CC4125"/>
              </a:solidFill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248400" y="1733550"/>
            <a:ext cx="2778250" cy="20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43" b="30500"/>
          <a:stretch/>
        </p:blipFill>
        <p:spPr>
          <a:xfrm>
            <a:off x="340826" y="141753"/>
            <a:ext cx="1905000" cy="8164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7"/>
          <a:srcRect l="9083" b="44622"/>
          <a:stretch/>
        </p:blipFill>
        <p:spPr>
          <a:xfrm>
            <a:off x="3722698" y="2473489"/>
            <a:ext cx="1968430" cy="259692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/>
        </p:nvSpPr>
        <p:spPr>
          <a:xfrm>
            <a:off x="606975" y="2289574"/>
            <a:ext cx="5732650" cy="150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PE" sz="4800" dirty="0" smtClean="0">
                <a:solidFill>
                  <a:srgbClr val="CC4125"/>
                </a:solidFill>
                <a:hlinkClick r:id="rId3"/>
              </a:rPr>
              <a:t>bit.ly/2Ey3vZF</a:t>
            </a:r>
            <a:endParaRPr lang="es-PE" sz="4800" dirty="0" smtClean="0">
              <a:solidFill>
                <a:srgbClr val="CC4125"/>
              </a:solidFill>
            </a:endParaRPr>
          </a:p>
          <a:p>
            <a:pPr lvl="0"/>
            <a:endParaRPr sz="4800" dirty="0">
              <a:solidFill>
                <a:srgbClr val="CC4125"/>
              </a:solidFill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27"/>
          <p:cNvSpPr txBox="1">
            <a:spLocks noGrp="1"/>
          </p:cNvSpPr>
          <p:nvPr>
            <p:ph type="title"/>
          </p:nvPr>
        </p:nvSpPr>
        <p:spPr>
          <a:xfrm>
            <a:off x="606975" y="813591"/>
            <a:ext cx="48222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accent1"/>
                </a:solidFill>
              </a:rPr>
              <a:t>Dando instrucciones</a:t>
            </a:r>
            <a:br>
              <a:rPr lang="es" dirty="0" smtClean="0">
                <a:solidFill>
                  <a:schemeClr val="accent1"/>
                </a:solidFill>
              </a:rPr>
            </a:br>
            <a:r>
              <a:rPr lang="es" dirty="0" smtClean="0">
                <a:solidFill>
                  <a:schemeClr val="accent1"/>
                </a:solidFill>
              </a:rPr>
              <a:t> Studio Code.org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231" y="1228725"/>
            <a:ext cx="3559187" cy="319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29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495" y="165542"/>
            <a:ext cx="5673505" cy="286340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729381" y="3198912"/>
            <a:ext cx="47474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hlinkClick r:id="rId4"/>
              </a:rPr>
              <a:t>https://</a:t>
            </a:r>
            <a:r>
              <a:rPr lang="es-PE" dirty="0" smtClean="0">
                <a:hlinkClick r:id="rId4"/>
              </a:rPr>
              <a:t>xpotron.edu.pe/pages/programa</a:t>
            </a:r>
            <a:endParaRPr lang="es-PE" dirty="0" smtClean="0"/>
          </a:p>
          <a:p>
            <a:r>
              <a:rPr lang="es-PE" dirty="0" smtClean="0"/>
              <a:t>Taller:</a:t>
            </a:r>
          </a:p>
          <a:p>
            <a:r>
              <a:rPr lang="es-PE" dirty="0" smtClean="0"/>
              <a:t>“</a:t>
            </a:r>
            <a:r>
              <a:rPr lang="es-PE" dirty="0"/>
              <a:t>Programación con Python: Herramientas y librerías</a:t>
            </a:r>
            <a:r>
              <a:rPr lang="es-PE" dirty="0" smtClean="0"/>
              <a:t>”</a:t>
            </a:r>
          </a:p>
          <a:p>
            <a:r>
              <a:rPr lang="es-PE" b="1" dirty="0" smtClean="0"/>
              <a:t>Jueves 06Jun</a:t>
            </a:r>
            <a:r>
              <a:rPr lang="es-PE" dirty="0" smtClean="0"/>
              <a:t> a partir de las 3:00pm</a:t>
            </a:r>
          </a:p>
          <a:p>
            <a:endParaRPr lang="es-PE" dirty="0"/>
          </a:p>
          <a:p>
            <a:r>
              <a:rPr lang="es-PE" dirty="0"/>
              <a:t>Feria Tecnológica: </a:t>
            </a:r>
            <a:br>
              <a:rPr lang="es-PE" dirty="0"/>
            </a:br>
            <a:r>
              <a:rPr lang="es-PE" b="1" dirty="0"/>
              <a:t>Viernes 07Jun</a:t>
            </a:r>
            <a:r>
              <a:rPr lang="es-PE" dirty="0"/>
              <a:t> de 9am a 3pm</a:t>
            </a:r>
          </a:p>
          <a:p>
            <a:endParaRPr lang="es-PE" dirty="0" smtClean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91394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/>
        </p:nvSpPr>
        <p:spPr>
          <a:xfrm>
            <a:off x="244151" y="36650"/>
            <a:ext cx="35352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>
                <a:solidFill>
                  <a:srgbClr val="CC4125"/>
                </a:solidFill>
              </a:rPr>
              <a:t>Gracias</a:t>
            </a:r>
            <a:endParaRPr sz="4800" dirty="0">
              <a:solidFill>
                <a:srgbClr val="CC4125"/>
              </a:solidFill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43" b="30500"/>
          <a:stretch/>
        </p:blipFill>
        <p:spPr>
          <a:xfrm>
            <a:off x="4504451" y="840287"/>
            <a:ext cx="1905000" cy="8164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t="7787"/>
          <a:stretch/>
        </p:blipFill>
        <p:spPr>
          <a:xfrm>
            <a:off x="1768046" y="1866900"/>
            <a:ext cx="6098204" cy="3276600"/>
          </a:xfrm>
          <a:prstGeom prst="rect">
            <a:avLst/>
          </a:prstGeom>
        </p:spPr>
      </p:pic>
      <p:sp>
        <p:nvSpPr>
          <p:cNvPr id="9" name="Google Shape;197;p27"/>
          <p:cNvSpPr txBox="1">
            <a:spLocks noGrp="1"/>
          </p:cNvSpPr>
          <p:nvPr>
            <p:ph type="title"/>
          </p:nvPr>
        </p:nvSpPr>
        <p:spPr>
          <a:xfrm>
            <a:off x="244151" y="962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hlinkClick r:id="rId6"/>
              </a:rPr>
              <a:t>www.innnovacis.com</a:t>
            </a:r>
            <a:r>
              <a:rPr lang="es" dirty="0" smtClean="0"/>
              <a:t/>
            </a:r>
            <a:br>
              <a:rPr lang="es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107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468375" y="1362150"/>
            <a:ext cx="8054700" cy="8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l="12201" r="11298" b="10562"/>
          <a:stretch/>
        </p:blipFill>
        <p:spPr>
          <a:xfrm>
            <a:off x="4599394" y="282837"/>
            <a:ext cx="1892230" cy="215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7450" y="3293550"/>
            <a:ext cx="1648025" cy="16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9275" y="1762375"/>
            <a:ext cx="1430600" cy="14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9125" y="54238"/>
            <a:ext cx="1648024" cy="16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7125" y="3858400"/>
            <a:ext cx="1191499" cy="119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" y="1713400"/>
            <a:ext cx="1514552" cy="15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10774" y="3316503"/>
            <a:ext cx="1430600" cy="1430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84824" y="-331590"/>
            <a:ext cx="2045001" cy="204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11">
            <a:alphaModFix/>
          </a:blip>
          <a:srcRect l="6396" r="10311" b="20710"/>
          <a:stretch/>
        </p:blipFill>
        <p:spPr>
          <a:xfrm>
            <a:off x="7894087" y="2011313"/>
            <a:ext cx="1191499" cy="11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3581076"/>
            <a:ext cx="1648026" cy="148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8849" y="119550"/>
            <a:ext cx="2045000" cy="152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43525" y="3517575"/>
            <a:ext cx="1974813" cy="13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58581" y="1913766"/>
            <a:ext cx="1191499" cy="1202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14548" y="1896298"/>
            <a:ext cx="1292488" cy="1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902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Sobre la brecha en el campo científico para la mujer peruana 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268100" y="1997400"/>
            <a:ext cx="6433500" cy="29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Bachiller </a:t>
            </a:r>
            <a:r>
              <a:rPr lang="es"/>
              <a:t>(1 mujer por 1,6 varones), licenciatura (1 mujer por 2,1 varones), </a:t>
            </a:r>
            <a:r>
              <a:rPr lang="es" b="1"/>
              <a:t>magister </a:t>
            </a:r>
            <a:r>
              <a:rPr lang="es"/>
              <a:t>(1 mujer por 2,1 varones) y doctorado (1 mujer de cada 2,4 varones).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En las áreas de </a:t>
            </a:r>
            <a:r>
              <a:rPr lang="es" b="1"/>
              <a:t>ingeniería y tecnología</a:t>
            </a:r>
            <a:r>
              <a:rPr lang="es"/>
              <a:t>, </a:t>
            </a:r>
            <a:r>
              <a:rPr lang="es" b="1"/>
              <a:t>4.2 </a:t>
            </a:r>
            <a:r>
              <a:rPr lang="es"/>
              <a:t>hombres por cada mujer que estudia una carrera relacionada con estos campos.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No obstante, la brecha se reduce en las </a:t>
            </a:r>
            <a:r>
              <a:rPr lang="es" b="1"/>
              <a:t>ciencias médicas y de salud</a:t>
            </a:r>
            <a:r>
              <a:rPr lang="es"/>
              <a:t>, 1 mujer por 1,1 hombres.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1100" y="2210675"/>
            <a:ext cx="2137601" cy="2297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Sobre la brecha en el campo científico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mujer peruana 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311700" y="1422675"/>
            <a:ext cx="7087500" cy="3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FONDECYT a reportado que durante el periodo de enero-julio de 2018 han postulado a sus convocatorias 200 mujeres, de un total de 613 postulaciones; es decir, alrededor del 30% del total.</a:t>
            </a:r>
            <a:endParaRPr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CONCYTEC a considerado puntaje adicional de 5% a aquellos proyectos que incluyan la participación de la mujer.</a:t>
            </a:r>
            <a:endParaRPr sz="11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 b="1"/>
              <a:t>fuente</a:t>
            </a:r>
            <a:r>
              <a:rPr lang="es" sz="1100"/>
              <a:t>: </a:t>
            </a:r>
            <a:r>
              <a:rPr lang="es" sz="1100" u="sng">
                <a:solidFill>
                  <a:schemeClr val="hlink"/>
                </a:solidFill>
                <a:hlinkClick r:id="rId4"/>
              </a:rPr>
              <a:t>http://www.loreal.pe/media/noticias-locales/premio-nacional-por-las-mujeres-en-la-ciencia-abre-la-convocatoria-para-su-edicion-2018-5968.htm?hootPostID=777341b1eb16e04df4dac21a69625ce8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6275" y="2281750"/>
            <a:ext cx="1659475" cy="16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3600" y="2811500"/>
            <a:ext cx="1505450" cy="14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Sobre la brecha en el campo científico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mujer peruana 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311700" y="1422675"/>
            <a:ext cx="7556700" cy="3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la última convocatoria de Movilización en CTI - Pasantías 2018-03</a:t>
            </a:r>
            <a:endParaRPr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b="1"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b="1"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 b="1"/>
              <a:t>fuente</a:t>
            </a:r>
            <a:r>
              <a:rPr lang="es" sz="1100"/>
              <a:t>: </a:t>
            </a:r>
            <a:r>
              <a:rPr lang="es" sz="1000" u="sng">
                <a:solidFill>
                  <a:schemeClr val="hlink"/>
                </a:solidFill>
                <a:hlinkClick r:id="rId4"/>
              </a:rPr>
              <a:t>http://cienciactiva.gob.pe/images/documentos/convocatorias/movilizaciones/movilizaciones-pasantias-2018-3/Bases_Pasant%C3%ADas_Final_261118.pdf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471" y="3757621"/>
            <a:ext cx="2888300" cy="7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6">
            <a:alphaModFix/>
          </a:blip>
          <a:srcRect l="19244" t="39731" r="6250" b="20513"/>
          <a:stretch/>
        </p:blipFill>
        <p:spPr>
          <a:xfrm>
            <a:off x="740575" y="2066475"/>
            <a:ext cx="5980232" cy="17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1203550" y="2929400"/>
            <a:ext cx="5347800" cy="340500"/>
          </a:xfrm>
          <a:prstGeom prst="ellipse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 u="sng">
                <a:solidFill>
                  <a:schemeClr val="accent5"/>
                </a:solidFill>
                <a:hlinkClick r:id="rId3"/>
              </a:rPr>
              <a:t>PyLadies.com</a:t>
            </a:r>
            <a:endParaRPr sz="3000"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525" y="1099950"/>
            <a:ext cx="7438799" cy="404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y Propósitos</a:t>
            </a:r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757500" cy="3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>
                <a:solidFill>
                  <a:schemeClr val="dk1"/>
                </a:solidFill>
              </a:rPr>
              <a:t>Elevar la presencia femenina en el sector Tecnología. Empoderamiento.</a:t>
            </a:r>
            <a:endParaRPr sz="20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>
                <a:solidFill>
                  <a:schemeClr val="dk1"/>
                </a:solidFill>
              </a:rPr>
              <a:t>Atraer a  más mujeres del área de Computación interesadas en aprender/reforzar su conocimiento en Programación con Python.</a:t>
            </a:r>
            <a:endParaRPr sz="20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>
                <a:solidFill>
                  <a:schemeClr val="dk1"/>
                </a:solidFill>
              </a:rPr>
              <a:t>Difundir la enseñanza de la Programación con Python en mujeres que no saben programar.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 rotWithShape="1">
          <a:blip r:embed="rId4">
            <a:alphaModFix/>
          </a:blip>
          <a:srcRect l="20086" t="26875" r="20449" b="5597"/>
          <a:stretch/>
        </p:blipFill>
        <p:spPr>
          <a:xfrm>
            <a:off x="7069225" y="2013775"/>
            <a:ext cx="2008176" cy="1710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Aliados de esta iniciativa, Instituciones y empresas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96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" sz="2000">
                <a:solidFill>
                  <a:schemeClr val="dk1"/>
                </a:solidFill>
              </a:rPr>
              <a:t>Promover la participación de empresas e instituciones en impulsar la participación de más mujeres.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375" y="1017725"/>
            <a:ext cx="4158626" cy="22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399" y="3010624"/>
            <a:ext cx="2006175" cy="20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00" y="2291775"/>
            <a:ext cx="3579226" cy="26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>
            <a:spLocks noGrp="1"/>
          </p:cNvSpPr>
          <p:nvPr>
            <p:ph type="title" idx="4294967295"/>
          </p:nvPr>
        </p:nvSpPr>
        <p:spPr>
          <a:xfrm>
            <a:off x="3878525" y="263625"/>
            <a:ext cx="2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Meetups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00" y="97975"/>
            <a:ext cx="2501550" cy="170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3350" y="1193350"/>
            <a:ext cx="5200651" cy="390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320</Words>
  <Application>Microsoft Office PowerPoint</Application>
  <PresentationFormat>Presentación en pantalla (16:9)</PresentationFormat>
  <Paragraphs>50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Pacifico</vt:lpstr>
      <vt:lpstr>Nunito</vt:lpstr>
      <vt:lpstr>Arial</vt:lpstr>
      <vt:lpstr>Simple Light</vt:lpstr>
      <vt:lpstr>Presentación de PowerPoint</vt:lpstr>
      <vt:lpstr> </vt:lpstr>
      <vt:lpstr>Sobre la brecha en el campo científico para la mujer peruana </vt:lpstr>
      <vt:lpstr>Sobre la brecha en el campo científico  para la mujer peruana </vt:lpstr>
      <vt:lpstr>Sobre la brecha en el campo científico  para la mujer peruana </vt:lpstr>
      <vt:lpstr>PyLadies.com</vt:lpstr>
      <vt:lpstr>Objetivo y Propósitos</vt:lpstr>
      <vt:lpstr>Aliados de esta iniciativa, Instituciones y empresas </vt:lpstr>
      <vt:lpstr>Meetups  </vt:lpstr>
      <vt:lpstr>Proyección</vt:lpstr>
      <vt:lpstr>Presentación de PowerPoint</vt:lpstr>
      <vt:lpstr>Presentación de PowerPoint</vt:lpstr>
      <vt:lpstr>Presentación de PowerPoint</vt:lpstr>
      <vt:lpstr>Comunidades Internacionales</vt:lpstr>
      <vt:lpstr>Capítulo PyLadies Arequipa:</vt:lpstr>
      <vt:lpstr>Presentación de PowerPoint</vt:lpstr>
      <vt:lpstr>Dando instrucciones  Studio Code.org</vt:lpstr>
      <vt:lpstr>Presentación de PowerPoint</vt:lpstr>
      <vt:lpstr>www.innnovacis.com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Elian L</cp:lastModifiedBy>
  <cp:revision>7</cp:revision>
  <dcterms:modified xsi:type="dcterms:W3CDTF">2019-06-02T16:26:15Z</dcterms:modified>
</cp:coreProperties>
</file>